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8" r:id="rId4"/>
    <p:sldId id="269" r:id="rId5"/>
    <p:sldId id="267" r:id="rId6"/>
    <p:sldId id="258" r:id="rId7"/>
    <p:sldId id="259" r:id="rId8"/>
    <p:sldId id="265" r:id="rId9"/>
    <p:sldId id="264" r:id="rId10"/>
    <p:sldId id="266" r:id="rId11"/>
    <p:sldId id="260" r:id="rId12"/>
    <p:sldId id="262" r:id="rId13"/>
    <p:sldId id="261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37"/>
    <p:restoredTop sz="95588"/>
  </p:normalViewPr>
  <p:slideViewPr>
    <p:cSldViewPr snapToGrid="0" snapToObjects="1">
      <p:cViewPr>
        <p:scale>
          <a:sx n="95" d="100"/>
          <a:sy n="95" d="100"/>
        </p:scale>
        <p:origin x="448" y="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955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(Nachname ?) und Johannes Heidersberger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289-5B47-3C41-B602-80C6688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Weiteres: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074" y="1690688"/>
            <a:ext cx="4722107" cy="951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  <a:p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Ansteuerung des Roboters im Weltkoordinatensystem (vgl. Aufgabe 2-5) durch Verwendung der Transformationsmatrix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DE" dirty="0"/>
                  <a:t> möglich (unsicher bei Transformationsmatrix ?)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eine Vorsteuerung für besseres Führungsverhalten ohne Beeinflussung der Stabilität möglich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Nach [1] weist eine optimale Plattform eine Radkonfiguration auf, bei der die beiden mittleren Räder die gleiche Orientierung der Rollen haben, da dies einen gleichen Beitrag zu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 von jedem Rad liefert, während ein asymmetrischer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-Vektor zu einer zusätzlichen Betonung der inneren beiden Räder führt. (unsicher wegen Begründung ?)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blipFill>
                <a:blip r:embed="rId3"/>
                <a:stretch>
                  <a:fillRect l="-673" t="-248" r="-224" b="-9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FC3F4B-F344-924A-9D14-C97ED31F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5" t="24714" r="34345" b="66943"/>
          <a:stretch/>
        </p:blipFill>
        <p:spPr>
          <a:xfrm>
            <a:off x="6491074" y="2513593"/>
            <a:ext cx="3338726" cy="1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Aufgetretene Probleme beim Projekt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60" y="1777767"/>
            <a:ext cx="6737432" cy="3813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AB006-82FA-6245-BDB8-C6D0D31B04DD}"/>
              </a:ext>
            </a:extLst>
          </p:cNvPr>
          <p:cNvSpPr txBox="1"/>
          <p:nvPr/>
        </p:nvSpPr>
        <p:spPr>
          <a:xfrm>
            <a:off x="5577226" y="5420736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6: Zykluszeiten bei WLAN- bzw. Ethernet-Verbindung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/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H</a:t>
                </a:r>
                <a:r>
                  <a:rPr lang="en-DE" dirty="0"/>
                  <a:t>ohe Latenzzeiten bei Kommunikation über WLAN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Regelung über LAN-Verbindung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Ethernet-Kabel beeinflusst Gleichgewicht des Balancierroboters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Abstand der beiden inneren Räder sehr klein, kann unter Umständen zu Kollisionen führen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dünnere Befestigungsscheiben für die Räder an den Modulen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blipFill>
                <a:blip r:embed="rId4"/>
                <a:stretch>
                  <a:fillRect l="-798" t="-441" r="-266" b="-1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Schematischer Aufbau des Balancierroboters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989680" y="5846543"/>
            <a:ext cx="43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1: Schema des Kollinear-Mecanum Fahrzeugs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5846544"/>
            <a:ext cx="51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 (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Abblidung</a:t>
            </a:r>
            <a:r>
              <a:rPr lang="en-GB" dirty="0"/>
              <a:t> und </a:t>
            </a:r>
            <a:r>
              <a:rPr lang="en-GB" dirty="0" err="1"/>
              <a:t>Konstruktionszeichnung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 ?)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9" y="2382626"/>
            <a:ext cx="5063561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D4ED-7F0B-1648-AAAF-806C77A5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Robotergestells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0B38AA-79AE-C54E-A15E-A65B81F9ED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566" t="12647" r="16989"/>
          <a:stretch/>
        </p:blipFill>
        <p:spPr>
          <a:xfrm rot="10800000">
            <a:off x="7284990" y="1690688"/>
            <a:ext cx="2023578" cy="3494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81530B-3351-C44C-A5BA-471460C18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34" t="6311" r="7953"/>
          <a:stretch/>
        </p:blipFill>
        <p:spPr>
          <a:xfrm rot="16200000">
            <a:off x="2314335" y="214554"/>
            <a:ext cx="3494520" cy="6446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EAE-9788-824C-8CD6-81F5B464B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1"/>
          <a:stretch/>
        </p:blipFill>
        <p:spPr>
          <a:xfrm rot="16200000">
            <a:off x="8573097" y="2426161"/>
            <a:ext cx="3494520" cy="2023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B6B70-4C98-744D-B22B-6F081205A518}"/>
              </a:ext>
            </a:extLst>
          </p:cNvPr>
          <p:cNvSpPr txBox="1"/>
          <p:nvPr/>
        </p:nvSpPr>
        <p:spPr>
          <a:xfrm>
            <a:off x="3150001" y="5185209"/>
            <a:ext cx="589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3: 3D-Druck-Bauteile des Robotergestells aus PLA?</a:t>
            </a:r>
          </a:p>
        </p:txBody>
      </p:sp>
    </p:spTree>
    <p:extLst>
      <p:ext uri="{BB962C8B-B14F-4D97-AF65-F5344CB8AC3E}">
        <p14:creationId xmlns:p14="http://schemas.microsoft.com/office/powerpoint/2010/main" val="17659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C0DF-62FA-C845-AF95-4E43BDEC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279"/>
          </a:xfrm>
        </p:spPr>
        <p:txBody>
          <a:bodyPr>
            <a:normAutofit fontScale="90000"/>
          </a:bodyPr>
          <a:lstStyle/>
          <a:p>
            <a:r>
              <a:rPr lang="en-DE" dirty="0"/>
              <a:t>CAD-Modelle der Bauteile des Robotergestells, der Radhalterung und des Moduls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AC655-3C4F-A048-9835-60B87C5D5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00404"/>
            <a:ext cx="3395540" cy="26067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A020A-E73E-F64B-9632-2DFAA22B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25" y="4107134"/>
            <a:ext cx="3050563" cy="2392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97B60-DAC8-224E-B5D5-8869FE88A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52" y="1500404"/>
            <a:ext cx="5246248" cy="2606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0B389-43B0-EC4F-AA87-5CDE28DE0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388" y="4079221"/>
            <a:ext cx="2864224" cy="1791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EF0902-9268-D441-B253-412821119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79221"/>
            <a:ext cx="4394625" cy="24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1B-9C4A-9943-9D09-ADB4BC7F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Balancierroboters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8CA7D-7EC2-A74B-8C2F-21B05A15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563184" y="1074786"/>
            <a:ext cx="3802744" cy="5252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FA698-96BF-4D48-A69B-99AAE3ED26B9}"/>
              </a:ext>
            </a:extLst>
          </p:cNvPr>
          <p:cNvSpPr txBox="1"/>
          <p:nvPr/>
        </p:nvSpPr>
        <p:spPr>
          <a:xfrm>
            <a:off x="6957432" y="1828794"/>
            <a:ext cx="4396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Router (Kommunikation mit Computer über Ethernetkabel)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Module (X5-4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Mecanumräder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46C6F-4533-034D-B14E-587823264E09}"/>
              </a:ext>
            </a:extLst>
          </p:cNvPr>
          <p:cNvCxnSpPr>
            <a:cxnSpLocks/>
          </p:cNvCxnSpPr>
          <p:nvPr/>
        </p:nvCxnSpPr>
        <p:spPr>
          <a:xfrm flipH="1">
            <a:off x="4455886" y="2002971"/>
            <a:ext cx="2627085" cy="9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20F07-D420-9F45-9834-98269099C475}"/>
              </a:ext>
            </a:extLst>
          </p:cNvPr>
          <p:cNvCxnSpPr>
            <a:cxnSpLocks/>
          </p:cNvCxnSpPr>
          <p:nvPr/>
        </p:nvCxnSpPr>
        <p:spPr>
          <a:xfrm flipH="1">
            <a:off x="4455887" y="2830286"/>
            <a:ext cx="2627084" cy="66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B8FE2-9B54-014C-84B7-CECFD6AE6DC9}"/>
              </a:ext>
            </a:extLst>
          </p:cNvPr>
          <p:cNvCxnSpPr>
            <a:cxnSpLocks/>
          </p:cNvCxnSpPr>
          <p:nvPr/>
        </p:nvCxnSpPr>
        <p:spPr>
          <a:xfrm flipH="1">
            <a:off x="5529943" y="3911600"/>
            <a:ext cx="1553028" cy="638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906D6D-2779-0047-9ACD-0889A8444563}"/>
              </a:ext>
            </a:extLst>
          </p:cNvPr>
          <p:cNvCxnSpPr>
            <a:cxnSpLocks/>
          </p:cNvCxnSpPr>
          <p:nvPr/>
        </p:nvCxnSpPr>
        <p:spPr>
          <a:xfrm flipH="1">
            <a:off x="4965700" y="3351031"/>
            <a:ext cx="2117271" cy="96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6C50A-14FC-2940-8E67-6B0979CD1A19}"/>
              </a:ext>
            </a:extLst>
          </p:cNvPr>
          <p:cNvSpPr txBox="1"/>
          <p:nvPr/>
        </p:nvSpPr>
        <p:spPr>
          <a:xfrm>
            <a:off x="993878" y="5602514"/>
            <a:ext cx="494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4: Zusammengebauter Balancierroboter</a:t>
            </a:r>
          </a:p>
        </p:txBody>
      </p:sp>
    </p:spTree>
    <p:extLst>
      <p:ext uri="{BB962C8B-B14F-4D97-AF65-F5344CB8AC3E}">
        <p14:creationId xmlns:p14="http://schemas.microsoft.com/office/powerpoint/2010/main" val="255573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6616196" y="1690688"/>
                <a:ext cx="4737604" cy="370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vierter Zeile der inversen Kinematik im Vergleich zu [1] umgedreht, da Rotationsachsen der Module 2 &amp; 4 gegenüber den Modulen 1 &amp; 3 in entgegengesetzte Richtung.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Sollwerten für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(Abbildung Schema ?)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96" y="1690688"/>
                <a:ext cx="4737604" cy="3706143"/>
              </a:xfrm>
              <a:prstGeom prst="rect">
                <a:avLst/>
              </a:prstGeom>
              <a:blipFill>
                <a:blip r:embed="rId2"/>
                <a:stretch>
                  <a:fillRect l="-802" t="-341" r="-1872" b="-1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F5CF05-6A44-B54C-BAD9-DADB199BC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04" t="23409" r="14940" b="40841"/>
          <a:stretch/>
        </p:blipFill>
        <p:spPr>
          <a:xfrm>
            <a:off x="838040" y="1690688"/>
            <a:ext cx="5778156" cy="4438650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6239754" cy="25329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232617" y="4223657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5: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blipFill>
                <a:blip r:embed="rId4"/>
                <a:stretch>
                  <a:fillRect l="-463" t="-538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wird mit einem Komplementär-Filter aus dem Gyroskop und dem Beschleunigungssensor berechnet.</a:t>
                </a:r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Werte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im</a:t>
                </a:r>
                <a:r>
                  <a:rPr lang="en-GB" dirty="0"/>
                  <a:t> </a:t>
                </a:r>
                <a:r>
                  <a:rPr lang="en-GB" dirty="0" err="1"/>
                  <a:t>Komplementärfilter</a:t>
                </a:r>
                <a:r>
                  <a:rPr lang="en-GB" dirty="0"/>
                  <a:t> </a:t>
                </a:r>
                <a:r>
                  <a:rPr lang="en-GB" dirty="0" err="1"/>
                  <a:t>springt</a:t>
                </a:r>
                <a:r>
                  <a:rPr lang="en-GB" dirty="0"/>
                  <a:t>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:r>
                  <a:rPr lang="en-GB" dirty="0" err="1"/>
                  <a:t>Nulllage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Verwendung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  <a:blipFill>
                <a:blip r:embed="rId2"/>
                <a:stretch>
                  <a:fillRect l="-362" t="-23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948490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9" y="3839030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D-Anteil verschlechtert Reglerperformance, da bei Messung des Winkels Rauschen auftritt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blipFill>
                <a:blip r:embed="rId3"/>
                <a:stretch>
                  <a:fillRect l="-781" r="-1823" b="-30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535</Words>
  <Application>Microsoft Macintosh PowerPoint</Application>
  <PresentationFormat>Widescreen</PresentationFormat>
  <Paragraphs>63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Abschlussprojekt:  Inverses Pendel mit Mecanum Rädern </vt:lpstr>
      <vt:lpstr>Schematischer Aufbau des Balancierroboters</vt:lpstr>
      <vt:lpstr>Aufbau des Robotergestells</vt:lpstr>
      <vt:lpstr>CAD-Modelle der Bauteile des Robotergestells, der Radhalterung und des Moduls</vt:lpstr>
      <vt:lpstr>Aufbau des Balancierroboters</vt:lpstr>
      <vt:lpstr>Kinematik des Fahrzeugs</vt:lpstr>
      <vt:lpstr>Reglerstruktur</vt:lpstr>
      <vt:lpstr>Winkelmessung</vt:lpstr>
      <vt:lpstr>PI-Reglerkaskade</vt:lpstr>
      <vt:lpstr>Weiteres:</vt:lpstr>
      <vt:lpstr>Aufgetretene Probleme beim Projekt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61</cp:revision>
  <dcterms:created xsi:type="dcterms:W3CDTF">2020-01-20T12:58:55Z</dcterms:created>
  <dcterms:modified xsi:type="dcterms:W3CDTF">2020-01-26T17:05:54Z</dcterms:modified>
</cp:coreProperties>
</file>